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0" r:id="rId4"/>
    <p:sldId id="268" r:id="rId5"/>
    <p:sldId id="265" r:id="rId6"/>
    <p:sldId id="264" r:id="rId7"/>
    <p:sldId id="269" r:id="rId8"/>
    <p:sldId id="271" r:id="rId9"/>
    <p:sldId id="272" r:id="rId10"/>
    <p:sldId id="267" r:id="rId11"/>
    <p:sldId id="266" r:id="rId12"/>
    <p:sldId id="273" r:id="rId13"/>
    <p:sldId id="257" r:id="rId14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13" autoAdjust="0"/>
  </p:normalViewPr>
  <p:slideViewPr>
    <p:cSldViewPr>
      <p:cViewPr>
        <p:scale>
          <a:sx n="75" d="100"/>
          <a:sy n="75" d="100"/>
        </p:scale>
        <p:origin x="-72" y="-4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F6056-226A-4513-8F6C-E38397963D0D}" type="datetimeFigureOut">
              <a:rPr lang="ru-RU"/>
              <a:pPr>
                <a:defRPr/>
              </a:pPr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D5335-0C27-4C92-BB8B-98FEA40E5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45144-DABA-46E9-9399-D996A52A9933}" type="datetimeFigureOut">
              <a:rPr lang="ru-RU"/>
              <a:pPr>
                <a:defRPr/>
              </a:pPr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1FEE8-784A-4329-8569-F2355EAE3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681E0-6DAE-4C6A-A1A9-D7269C42DD74}" type="datetimeFigureOut">
              <a:rPr lang="ru-RU"/>
              <a:pPr>
                <a:defRPr/>
              </a:pPr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5504-25A4-4802-A185-CA1731192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75DB5-D43C-468D-9BAD-3A11431FD20F}" type="datetimeFigureOut">
              <a:rPr lang="ru-RU"/>
              <a:pPr>
                <a:defRPr/>
              </a:pPr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AE8BB-02B4-46E7-99FC-403A29DB4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B1AA7-54F0-4443-9EBE-9D68C0972CB0}" type="datetimeFigureOut">
              <a:rPr lang="ru-RU"/>
              <a:pPr>
                <a:defRPr/>
              </a:pPr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19AA3-64EA-4BE6-84B6-6CE2804EBF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E2FF4-DE8D-48C2-8C32-02CD0471E389}" type="datetimeFigureOut">
              <a:rPr lang="ru-RU"/>
              <a:pPr>
                <a:defRPr/>
              </a:pPr>
              <a:t>04.09.2015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D7EF8-E77C-41C5-A278-E3EB59E3D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6D698-CC38-4FB8-971E-0E0CDFAB2907}" type="datetimeFigureOut">
              <a:rPr lang="ru-RU"/>
              <a:pPr>
                <a:defRPr/>
              </a:pPr>
              <a:t>04.09.2015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F24F6-B713-48FA-8BF2-EE122BDC0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A85B1-5503-4192-97AB-FBE23E812E04}" type="datetimeFigureOut">
              <a:rPr lang="ru-RU"/>
              <a:pPr>
                <a:defRPr/>
              </a:pPr>
              <a:t>04.09.2015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37716-B041-41FC-880E-56532F2394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60152-724B-4613-A220-66517B0BA9AD}" type="datetimeFigureOut">
              <a:rPr lang="ru-RU"/>
              <a:pPr>
                <a:defRPr/>
              </a:pPr>
              <a:t>04.09.2015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C08E0-7A4A-4A4F-97B8-5BA0AFE14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7CCA-8486-412F-A3C1-CBDE2235CA4D}" type="datetimeFigureOut">
              <a:rPr lang="ru-RU"/>
              <a:pPr>
                <a:defRPr/>
              </a:pPr>
              <a:t>04.09.2015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E495F-D35C-4A02-B522-745883D369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B75D-FF55-4D4D-86E4-FD3B7395F174}" type="datetimeFigureOut">
              <a:rPr lang="ru-RU"/>
              <a:pPr>
                <a:defRPr/>
              </a:pPr>
              <a:t>04.09.2015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0CCD5-2C18-4840-9C01-8723066FD9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BFF755-E59E-42F2-839B-0C400D34CAC0}" type="datetimeFigureOut">
              <a:rPr lang="ru-RU"/>
              <a:pPr>
                <a:defRPr/>
              </a:pPr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DCBC3ED-375C-41EF-A7FC-4AC32042C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>
            <a:lum bright="-6000" contrast="-42000"/>
          </a:blip>
          <a:srcRect/>
          <a:stretch>
            <a:fillRect/>
          </a:stretch>
        </p:blipFill>
        <p:spPr bwMode="auto">
          <a:xfrm>
            <a:off x="0" y="0"/>
            <a:ext cx="9144000" cy="516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4313" y="285750"/>
            <a:ext cx="10215562" cy="1308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МІНІСТЕРСТВО ЮСТИЦІЇ УКРАЇНИ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Ключові реформи 2015 року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50" y="1714500"/>
            <a:ext cx="5357813" cy="240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uk-UA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Реєстри та онлайн-сервіси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uk-UA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Вторинна правова допомога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uk-UA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Антикорупційна політика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Кадрова політика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uk-UA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Виконання судових рішень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Законодавчі новації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СЕТАМ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50" y="1285875"/>
            <a:ext cx="51435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57 тисяч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лотів (в 12 разів більше, ніж 2014)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5,2 млрд. грн.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(у 8 разів більше, ніж 2014)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130 тисяч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заявок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500 тисяч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відвідувачів сайту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зростання ціни +16,3%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відсутні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судові рішення про скасування торгів</a:t>
            </a:r>
          </a:p>
        </p:txBody>
      </p:sp>
      <p:pic>
        <p:nvPicPr>
          <p:cNvPr id="22531" name="Picture 2" descr="C:\Users\Alexey\Downloads\th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285875"/>
            <a:ext cx="2571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ВИКОНАННЯ СУДОВИХ РІШЕНЬ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50" y="1571625"/>
            <a:ext cx="51435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автоматичний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розподіл справ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приватні виконавці 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єдиний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реєстр боржників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нова редакція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закону </a:t>
            </a:r>
            <a:r>
              <a:rPr lang="uk-UA" sz="2400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“Про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виконавче </a:t>
            </a:r>
            <a:r>
              <a:rPr lang="uk-UA" sz="2400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провадження”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23555" name="Picture 2" descr="C:\Users\Alexey\Downloads\diploma26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428750"/>
            <a:ext cx="2500312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МІЖНАРОДНІ СПРАВИ 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50" y="1285875"/>
            <a:ext cx="5143500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4 заяви проти Росії до ЄСПЛ,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1 відкликано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526 індивідуальних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заяв про порушення прав (Крим, Донбас)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робота із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повернення коштів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можновладців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(Янукович, Лазаренко) </a:t>
            </a:r>
            <a:endParaRPr lang="uk-UA" sz="24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24579" name="Picture 2" descr="C:\Users\Alexey\Downloads\walki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643063"/>
            <a:ext cx="2428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>
            <a:lum bright="-24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516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57313" y="500063"/>
            <a:ext cx="7000875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На виконання програми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Уряду розроблено і ухвалено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785813" y="2835275"/>
            <a:ext cx="8072437" cy="2000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20</a:t>
            </a:r>
            <a:r>
              <a:rPr lang="uk-UA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+  2</a:t>
            </a:r>
            <a:r>
              <a:rPr 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uk-UA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=</a:t>
            </a:r>
            <a:r>
              <a:rPr lang="uk-UA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100%</a:t>
            </a:r>
            <a:endParaRPr lang="uk-UA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3" y="4214813"/>
            <a:ext cx="842962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законопроектів 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</a:t>
            </a:r>
            <a:r>
              <a:rPr lang="uk-UA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проекти постанов КМУ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uk-UA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виконання плану на рік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СТРУКТУРНА РЕФОРМА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</p:txBody>
      </p:sp>
      <p:pic>
        <p:nvPicPr>
          <p:cNvPr id="4" name="Содержимое 3" descr="1342.png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2910" y="1357304"/>
            <a:ext cx="2786082" cy="2786082"/>
          </a:xfrm>
        </p:spPr>
      </p:pic>
      <p:sp>
        <p:nvSpPr>
          <p:cNvPr id="5" name="TextBox 4"/>
          <p:cNvSpPr txBox="1"/>
          <p:nvPr/>
        </p:nvSpPr>
        <p:spPr>
          <a:xfrm>
            <a:off x="3929063" y="1285875"/>
            <a:ext cx="4786312" cy="2678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ліквідація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реєстраційної та виконавчої служб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перетворення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на підрозділи у структурі Міністерства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кадровий конкурс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для продовження роботи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НОВА КАДРОВА ПОЛІТИКА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3313" y="1000125"/>
            <a:ext cx="5143500" cy="3816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2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незалежне тестування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2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із 85 керівників 47 звільнено (конкурс до 6 чол. на місце)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до 1 жовтня повне </a:t>
            </a:r>
            <a:r>
              <a:rPr lang="uk-UA" sz="2200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перезавантаження</a:t>
            </a: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системи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2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вимоги: </a:t>
            </a: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вища </a:t>
            </a:r>
            <a:r>
              <a:rPr lang="uk-UA" sz="2200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юросвіта</a:t>
            </a: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і 5 років досвіду за фахом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2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скорочення апарату</a:t>
            </a: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на 30% і регіональних управлінь на 20%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2-й етап конкурсу на 2000 вакансій </a:t>
            </a:r>
          </a:p>
        </p:txBody>
      </p:sp>
      <p:pic>
        <p:nvPicPr>
          <p:cNvPr id="15363" name="Picture 2" descr="C:\Users\Alexey\Downloads\voic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357313"/>
            <a:ext cx="300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ВІДКРИТТЯ РЕЄСТРІВ. ОНЛАЙН-СЕРВІСИ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50" y="1285875"/>
            <a:ext cx="5143500" cy="3478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єдиний оператор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19 реєстрів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повноцінні документи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розширений пошук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пошук за </a:t>
            </a:r>
            <a:r>
              <a:rPr lang="uk-UA" sz="2000" b="1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суб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’</a:t>
            </a:r>
            <a:r>
              <a:rPr lang="uk-UA" sz="2000" b="1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єктом</a:t>
            </a: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для державних органів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безкоштовний реєстр </a:t>
            </a: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банкрутств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пілот </a:t>
            </a:r>
            <a:r>
              <a:rPr lang="uk-UA" sz="2000" b="1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РАЦС-онлайн</a:t>
            </a: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(уже 600 чол.)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оновлений реєстр </a:t>
            </a: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корупціонерів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розкриття інформації </a:t>
            </a: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про майно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посилення відповідальності </a:t>
            </a: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за брехню в деклараціях </a:t>
            </a:r>
          </a:p>
        </p:txBody>
      </p:sp>
      <p:pic>
        <p:nvPicPr>
          <p:cNvPr id="16387" name="Picture 2" descr="C:\Users\Alexey\Downloads\notebook48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428750"/>
            <a:ext cx="2428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РЕЄСТРАЦІЯ БІЗНЕСУ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5" y="1285875"/>
            <a:ext cx="5000625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скасовано збір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строк реєстрації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24 години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подача документів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через </a:t>
            </a:r>
            <a:r>
              <a:rPr lang="uk-UA" sz="2400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ЦНАПи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і місцеву владу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екстериторіальність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розкриття </a:t>
            </a:r>
            <a:r>
              <a:rPr lang="uk-UA" sz="2400" b="1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бенефіціарів</a:t>
            </a:r>
            <a:endParaRPr lang="uk-UA" sz="24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електронні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виписки, витяги (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55000+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станом на кінець серпня)</a:t>
            </a:r>
          </a:p>
        </p:txBody>
      </p:sp>
      <p:pic>
        <p:nvPicPr>
          <p:cNvPr id="17411" name="Picture 2" descr="C:\Users\Alexey\Downloads\shoping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357313"/>
            <a:ext cx="258127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РЕЄСТРАЦІЯ НЕРУХОМОСТІ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8" y="1285875"/>
            <a:ext cx="51435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відкритий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пошук за об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’</a:t>
            </a:r>
            <a:r>
              <a:rPr lang="uk-UA" sz="2400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єктом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пілотний розподіл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на </a:t>
            </a:r>
            <a:r>
              <a:rPr lang="uk-UA" sz="2400" b="1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фронт-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і бек-офіси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спрощено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реєстрацію землі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екстериторіальність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електронні документи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надання права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реєстрації нотаріусам, банкам, органам місцевого самоврядування</a:t>
            </a:r>
          </a:p>
        </p:txBody>
      </p:sp>
      <p:pic>
        <p:nvPicPr>
          <p:cNvPr id="18435" name="Picture 3" descr="C:\Users\Alexey\Downloads\apartment2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428750"/>
            <a:ext cx="2509838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ВТОРИННА ПРАВОВА ДОПОМОГА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50" y="1285875"/>
            <a:ext cx="5143500" cy="3632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3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3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потенційно</a:t>
            </a:r>
            <a:r>
              <a:rPr lang="uk-UA" sz="23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8 млн. клієнтів</a:t>
            </a:r>
            <a:endParaRPr lang="uk-UA" sz="2300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3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3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126 центрів </a:t>
            </a:r>
            <a:r>
              <a:rPr lang="uk-UA" sz="23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з 1.07, 10000 звернень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3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3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5000 адвокатів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3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3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3-7 центрів </a:t>
            </a:r>
            <a:r>
              <a:rPr lang="uk-UA" sz="23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на область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3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3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допомога учасникам АТО, внутрішньо переміщеним особам (1,4 млн.)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3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3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додано </a:t>
            </a:r>
            <a:r>
              <a:rPr lang="uk-UA" sz="23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адміністративні та цивільні </a:t>
            </a:r>
            <a:r>
              <a:rPr lang="uk-UA" sz="23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справи</a:t>
            </a:r>
          </a:p>
        </p:txBody>
      </p:sp>
      <p:pic>
        <p:nvPicPr>
          <p:cNvPr id="19459" name="Picture 2" descr="C:\Users\Alexey\Downloads\cafe4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428750"/>
            <a:ext cx="26431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АНТИКОРУПЦІЙНА ПОЛІТИКА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50" y="1285875"/>
            <a:ext cx="5143500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фінконтроль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майнового стану чиновників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створення </a:t>
            </a:r>
            <a:r>
              <a:rPr lang="uk-UA" sz="2400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Нацагентства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із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запобігання корупції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електронні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закупівлі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зазначення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кінцевих </a:t>
            </a:r>
            <a:r>
              <a:rPr lang="uk-UA" sz="2400" b="1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бенефіціарних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власників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у реєстрах</a:t>
            </a:r>
          </a:p>
        </p:txBody>
      </p:sp>
      <p:pic>
        <p:nvPicPr>
          <p:cNvPr id="20483" name="Picture 2" descr="C:\Users\Alexey\Downloads\mone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285875"/>
            <a:ext cx="2938462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ЛЮСТРАЦІЯ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50" y="1285875"/>
            <a:ext cx="5143500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Єдиний реєстр –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654 особи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перевірено 48425 діючих і 37960 претендентів на посади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підтримка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Венеційської комісії,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зокрема щодо суддів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декомунізація,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позбавлення партій права брати участі у виборах</a:t>
            </a:r>
            <a:endParaRPr lang="uk-UA" sz="24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21507" name="Picture 2" descr="C:\Users\Alexey\Downloads\broom4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428750"/>
            <a:ext cx="2795588" cy="279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353</Words>
  <Application>Microsoft Office PowerPoint</Application>
  <PresentationFormat>On-screen Show (16:9)</PresentationFormat>
  <Paragraphs>80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Arial</vt:lpstr>
      <vt:lpstr>Century Gothic</vt:lpstr>
      <vt:lpstr>Wingdings</vt:lpstr>
      <vt:lpstr>Тема Office</vt:lpstr>
      <vt:lpstr>Слайд 1</vt:lpstr>
      <vt:lpstr>СТРУКТУРНА РЕФОРМА</vt:lpstr>
      <vt:lpstr>НОВА КАДРОВА ПОЛІТИКА</vt:lpstr>
      <vt:lpstr>ВІДКРИТТЯ РЕЄСТРІВ. ОНЛАЙН-СЕРВІСИ</vt:lpstr>
      <vt:lpstr>РЕЄСТРАЦІЯ БІЗНЕСУ</vt:lpstr>
      <vt:lpstr>РЕЄСТРАЦІЯ НЕРУХОМОСТІ</vt:lpstr>
      <vt:lpstr>ВТОРИННА ПРАВОВА ДОПОМОГА</vt:lpstr>
      <vt:lpstr>АНТИКОРУПЦІЙНА ПОЛІТИКА</vt:lpstr>
      <vt:lpstr>ЛЮСТРАЦІЯ</vt:lpstr>
      <vt:lpstr>СЕТАМ</vt:lpstr>
      <vt:lpstr>ВИКОНАННЯ СУДОВИХ РІШЕНЬ</vt:lpstr>
      <vt:lpstr>МІЖНАРОДНІ СПРАВИ 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Alexey</dc:creator>
  <cp:lastModifiedBy>user</cp:lastModifiedBy>
  <cp:revision>28</cp:revision>
  <dcterms:created xsi:type="dcterms:W3CDTF">2015-08-27T10:18:26Z</dcterms:created>
  <dcterms:modified xsi:type="dcterms:W3CDTF">2015-09-04T12:03:55Z</dcterms:modified>
</cp:coreProperties>
</file>